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66" r:id="rId3"/>
    <p:sldId id="265" r:id="rId4"/>
    <p:sldId id="257" r:id="rId5"/>
    <p:sldId id="264" r:id="rId6"/>
    <p:sldId id="258" r:id="rId7"/>
    <p:sldId id="267" r:id="rId8"/>
    <p:sldId id="259" r:id="rId9"/>
    <p:sldId id="260" r:id="rId10"/>
    <p:sldId id="268" r:id="rId11"/>
    <p:sldId id="269" r:id="rId12"/>
    <p:sldId id="272" r:id="rId13"/>
    <p:sldId id="273" r:id="rId14"/>
    <p:sldId id="274" r:id="rId15"/>
    <p:sldId id="261" r:id="rId16"/>
    <p:sldId id="262" r:id="rId17"/>
    <p:sldId id="263" r:id="rId18"/>
    <p:sldId id="271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54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22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39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96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671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106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77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6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67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22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5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5939" y="1643539"/>
            <a:ext cx="4942523" cy="49425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39152" y="3906079"/>
            <a:ext cx="7621191" cy="1524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7388"/>
              </a:lnSpc>
              <a:buNone/>
            </a:pPr>
            <a:r>
              <a:rPr lang="en-US" sz="166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CRUD</a:t>
            </a:r>
            <a:endParaRPr lang="en-US" sz="16600" dirty="0"/>
          </a:p>
        </p:txBody>
      </p:sp>
      <p:sp>
        <p:nvSpPr>
          <p:cNvPr id="8" name="Shape 3"/>
          <p:cNvSpPr/>
          <p:nvPr/>
        </p:nvSpPr>
        <p:spPr>
          <a:xfrm>
            <a:off x="761405" y="6798707"/>
            <a:ext cx="348020" cy="348020"/>
          </a:xfrm>
          <a:prstGeom prst="roundRect">
            <a:avLst>
              <a:gd name="adj" fmla="val 2627172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83A05670-DCD0-44EF-BD88-9FCAA51C75BE}"/>
              </a:ext>
            </a:extLst>
          </p:cNvPr>
          <p:cNvSpPr/>
          <p:nvPr/>
        </p:nvSpPr>
        <p:spPr>
          <a:xfrm>
            <a:off x="683657" y="567560"/>
            <a:ext cx="7776686" cy="6095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07"/>
              </a:lnSpc>
              <a:buNone/>
            </a:pPr>
            <a:r>
              <a:rPr lang="fi-FI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PEMEROGRAMAN WEB 1 </a:t>
            </a:r>
            <a:endParaRPr lang="en-US" sz="3846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40F80523-5AB5-44AE-9B11-26FD4EB816CD}"/>
              </a:ext>
            </a:extLst>
          </p:cNvPr>
          <p:cNvSpPr/>
          <p:nvPr/>
        </p:nvSpPr>
        <p:spPr>
          <a:xfrm>
            <a:off x="683657" y="5265683"/>
            <a:ext cx="7776686" cy="740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07"/>
              </a:lnSpc>
              <a:buNone/>
            </a:pPr>
            <a:r>
              <a:rPr lang="fi-FI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MARDIYANTO, M.T.I</a:t>
            </a:r>
            <a:endParaRPr lang="en-US" sz="3846" dirty="0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B5818EC8-D646-41DF-A265-7CD134EFA110}"/>
              </a:ext>
            </a:extLst>
          </p:cNvPr>
          <p:cNvSpPr/>
          <p:nvPr/>
        </p:nvSpPr>
        <p:spPr>
          <a:xfrm>
            <a:off x="761405" y="6603750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07"/>
              </a:lnSpc>
              <a:buNone/>
            </a:pPr>
            <a:r>
              <a:rPr lang="fi-FI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INSTITUT BAKTI NUSANTARA LAMPUNG</a:t>
            </a:r>
            <a:endParaRPr lang="en-US" sz="3846" dirty="0"/>
          </a:p>
        </p:txBody>
      </p:sp>
      <p:sp>
        <p:nvSpPr>
          <p:cNvPr id="12" name="Text 1">
            <a:extLst>
              <a:ext uri="{FF2B5EF4-FFF2-40B4-BE49-F238E27FC236}">
                <a16:creationId xmlns:a16="http://schemas.microsoft.com/office/drawing/2014/main" id="{517B922A-9D14-4E4B-966A-6C5057036B11}"/>
              </a:ext>
            </a:extLst>
          </p:cNvPr>
          <p:cNvSpPr/>
          <p:nvPr/>
        </p:nvSpPr>
        <p:spPr>
          <a:xfrm>
            <a:off x="683657" y="1676556"/>
            <a:ext cx="7776686" cy="74046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4807"/>
              </a:lnSpc>
              <a:buNone/>
            </a:pPr>
            <a:r>
              <a:rPr lang="fi-FI" sz="2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PERTEMUAN KE 14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46BE3D-4AA3-483F-811A-7A029043E41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917214" y="183328"/>
            <a:ext cx="1241415" cy="122777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105DC9-6166-444D-9B2E-117B3FA1888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11256" y="333915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4859" y="734309"/>
            <a:ext cx="13042821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Koneksi Database </a:t>
            </a:r>
            <a:r>
              <a:rPr lang="en-US" sz="4465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dengan</a:t>
            </a: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PHP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73BF8A2F-265C-4810-B046-9486BE20F5F4}"/>
              </a:ext>
            </a:extLst>
          </p:cNvPr>
          <p:cNvSpPr/>
          <p:nvPr/>
        </p:nvSpPr>
        <p:spPr>
          <a:xfrm>
            <a:off x="726162" y="1716881"/>
            <a:ext cx="6335911" cy="1011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Langkah pertama dalam berinteraksi dengan database adalah membuat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koneksi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Kita akan membuat file bernama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dbcon.php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berisi kode untuk terhubung ke MySQL.</a:t>
            </a:r>
            <a:endParaRPr lang="en-US" sz="1600" dirty="0"/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811A1972-C3EC-4A8A-A738-787CC2266F0F}"/>
              </a:ext>
            </a:extLst>
          </p:cNvPr>
          <p:cNvSpPr/>
          <p:nvPr/>
        </p:nvSpPr>
        <p:spPr>
          <a:xfrm>
            <a:off x="726162" y="2961323"/>
            <a:ext cx="6335911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B7DC82C8-5804-4020-9F0D-0241F60E7431}"/>
              </a:ext>
            </a:extLst>
          </p:cNvPr>
          <p:cNvSpPr/>
          <p:nvPr/>
        </p:nvSpPr>
        <p:spPr>
          <a:xfrm>
            <a:off x="715804" y="2961323"/>
            <a:ext cx="6356628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6A404DF3-FFCB-4508-B916-4C14E5AF13AD}"/>
              </a:ext>
            </a:extLst>
          </p:cNvPr>
          <p:cNvSpPr/>
          <p:nvPr/>
        </p:nvSpPr>
        <p:spPr>
          <a:xfrm>
            <a:off x="923211" y="3116937"/>
            <a:ext cx="5941814" cy="265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  $con = mysqli_connect("localhost","root","","nama_database_anda");  if(!$con){      die('Connection Failed'. mysqli_connect_error());  }?&gt;</a:t>
            </a:r>
            <a:endParaRPr lang="en-US" sz="16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E08DC753-2C63-4717-9832-F59BAE2AABAC}"/>
              </a:ext>
            </a:extLst>
          </p:cNvPr>
          <p:cNvSpPr/>
          <p:nvPr/>
        </p:nvSpPr>
        <p:spPr>
          <a:xfrm>
            <a:off x="726162" y="6161484"/>
            <a:ext cx="6335911" cy="1026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Pastikan untuk mengganti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"nama_database_anda"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nama database MySQL Anda. Parameter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"localhost"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"root"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dan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(password kosong) adalah pengaturan default yang umum.</a:t>
            </a:r>
            <a:endParaRPr lang="en-US" sz="1600" dirty="0"/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262BB1A7-E076-4CED-B93B-B7DEAE229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47" y="1763554"/>
            <a:ext cx="518636" cy="518636"/>
          </a:xfrm>
          <a:prstGeom prst="rect">
            <a:avLst/>
          </a:prstGeom>
        </p:spPr>
      </p:pic>
      <p:sp>
        <p:nvSpPr>
          <p:cNvPr id="29" name="Text 6">
            <a:extLst>
              <a:ext uri="{FF2B5EF4-FFF2-40B4-BE49-F238E27FC236}">
                <a16:creationId xmlns:a16="http://schemas.microsoft.com/office/drawing/2014/main" id="{A0984983-18B7-4232-ACAB-19053ADFD20C}"/>
              </a:ext>
            </a:extLst>
          </p:cNvPr>
          <p:cNvSpPr/>
          <p:nvPr/>
        </p:nvSpPr>
        <p:spPr>
          <a:xfrm>
            <a:off x="7575947" y="2541508"/>
            <a:ext cx="259353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Cek Koneksi</a:t>
            </a:r>
            <a:endParaRPr lang="en-US" sz="20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E8B250A7-50A4-4585-979D-A8C58AE5E10D}"/>
              </a:ext>
            </a:extLst>
          </p:cNvPr>
          <p:cNvSpPr/>
          <p:nvPr/>
        </p:nvSpPr>
        <p:spPr>
          <a:xfrm>
            <a:off x="7575947" y="3073003"/>
            <a:ext cx="633591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Kode ini secara otomatis memeriksa apakah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koneksi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berhasil atau gagal. Jika gagal, pesan error akan ditampilkan.</a:t>
            </a:r>
            <a:endParaRPr lang="en-US" sz="1600" dirty="0"/>
          </a:p>
        </p:txBody>
      </p:sp>
      <p:pic>
        <p:nvPicPr>
          <p:cNvPr id="31" name="Image 1" descr="preencoded.png">
            <a:extLst>
              <a:ext uri="{FF2B5EF4-FFF2-40B4-BE49-F238E27FC236}">
                <a16:creationId xmlns:a16="http://schemas.microsoft.com/office/drawing/2014/main" id="{CE8343F1-2384-4201-8A35-9D8233C4F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947" y="4255532"/>
            <a:ext cx="518636" cy="518636"/>
          </a:xfrm>
          <a:prstGeom prst="rect">
            <a:avLst/>
          </a:prstGeom>
        </p:spPr>
      </p:pic>
      <p:sp>
        <p:nvSpPr>
          <p:cNvPr id="32" name="Text 8">
            <a:extLst>
              <a:ext uri="{FF2B5EF4-FFF2-40B4-BE49-F238E27FC236}">
                <a16:creationId xmlns:a16="http://schemas.microsoft.com/office/drawing/2014/main" id="{74FD5D4B-980A-4CB7-B883-2072B52AD36B}"/>
              </a:ext>
            </a:extLst>
          </p:cNvPr>
          <p:cNvSpPr/>
          <p:nvPr/>
        </p:nvSpPr>
        <p:spPr>
          <a:xfrm>
            <a:off x="7575947" y="5033486"/>
            <a:ext cx="313324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Keamanan &amp; Fleksibilitas</a:t>
            </a:r>
            <a:endParaRPr lang="en-US" sz="2000" dirty="0"/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E39F9C46-0353-4A27-9E85-186682457ACC}"/>
              </a:ext>
            </a:extLst>
          </p:cNvPr>
          <p:cNvSpPr/>
          <p:nvPr/>
        </p:nvSpPr>
        <p:spPr>
          <a:xfrm>
            <a:off x="7575947" y="5564981"/>
            <a:ext cx="6335911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Disarankan menggunakan ekstensi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(seperti contoh di atas) atau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PDO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(PHP Data Objects) untuk interaksi database yang lebih aman dan fleksibel, terutama dalam mencegah SQL injection.</a:t>
            </a:r>
            <a:endParaRPr lang="en-US" sz="1600" dirty="0"/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CCAF5CDD-7377-4A2A-A946-D0AC2324EE33}"/>
              </a:ext>
            </a:extLst>
          </p:cNvPr>
          <p:cNvSpPr/>
          <p:nvPr/>
        </p:nvSpPr>
        <p:spPr>
          <a:xfrm>
            <a:off x="7575947" y="6794183"/>
            <a:ext cx="633591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dbcon.php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ini kemudian akan di-include di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setiap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halaman PHP yang memerlukan akses ke database.</a:t>
            </a:r>
            <a:endParaRPr lang="en-US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BC737C9-0FB7-463D-8F98-17E3B491502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12318" y="92181"/>
            <a:ext cx="1241415" cy="122777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2FB6B5-9EBD-44D1-B4EC-8A20AFC522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0106360" y="242768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72929" y="1151454"/>
            <a:ext cx="13817680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nn-NO" sz="4400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Create: Menambah Data dengan Form Bootstrap 5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73BF8A2F-265C-4810-B046-9486BE20F5F4}"/>
              </a:ext>
            </a:extLst>
          </p:cNvPr>
          <p:cNvSpPr/>
          <p:nvPr/>
        </p:nvSpPr>
        <p:spPr>
          <a:xfrm>
            <a:off x="726162" y="2357504"/>
            <a:ext cx="6335911" cy="5892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Create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berisi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form input data. Form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didesain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class-class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Bootstrap 5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tampilan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modern dan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responsif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memiliki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kolom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input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Nama, Email,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Telepon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dan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Kursus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Ketika form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disubmit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metode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POST), data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diterima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oleh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skrip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PHP. 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diterima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kemudian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diolah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disimpan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database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query INSERT INTO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Penting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selalu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memvalidasi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input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pengguna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sebelum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menyimpannya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database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mencegah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tidak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valid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atau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serangan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l">
              <a:lnSpc>
                <a:spcPts val="2600"/>
              </a:lnSpc>
              <a:buNone/>
            </a:pPr>
            <a:endParaRPr lang="en-US" sz="1600" dirty="0">
              <a:solidFill>
                <a:srgbClr val="15213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811A1972-C3EC-4A8A-A738-787CC2266F0F}"/>
              </a:ext>
            </a:extLst>
          </p:cNvPr>
          <p:cNvSpPr/>
          <p:nvPr/>
        </p:nvSpPr>
        <p:spPr>
          <a:xfrm>
            <a:off x="7502486" y="3666342"/>
            <a:ext cx="6335911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B7DC82C8-5804-4020-9F0D-0241F60E7431}"/>
              </a:ext>
            </a:extLst>
          </p:cNvPr>
          <p:cNvSpPr/>
          <p:nvPr/>
        </p:nvSpPr>
        <p:spPr>
          <a:xfrm>
            <a:off x="7481769" y="3689772"/>
            <a:ext cx="6356628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6A404DF3-FFCB-4508-B916-4C14E5AF13AD}"/>
              </a:ext>
            </a:extLst>
          </p:cNvPr>
          <p:cNvSpPr/>
          <p:nvPr/>
        </p:nvSpPr>
        <p:spPr>
          <a:xfrm>
            <a:off x="7699534" y="3959043"/>
            <a:ext cx="5941814" cy="265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&lt;!-- Contoh 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penggunaan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session dan alert Bootstrap --&gt;&lt;?php if(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isset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($_SESSION['message'])) : ?&gt; &lt;div class="alert alert-success"&gt; &lt;?= $_SESSION['message']; ?&gt; &lt;/div&gt;&lt;?php unset($_SESSION['message']); endif; ?&gt;</a:t>
            </a:r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E8B250A7-50A4-4585-979D-A8C58AE5E10D}"/>
              </a:ext>
            </a:extLst>
          </p:cNvPr>
          <p:cNvSpPr/>
          <p:nvPr/>
        </p:nvSpPr>
        <p:spPr>
          <a:xfrm>
            <a:off x="7502486" y="2355611"/>
            <a:ext cx="6335911" cy="1620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data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berhasil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disimpan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atau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terjadi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kesalahan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pengguna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diberikan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umpan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balik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melalui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Pesan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dapat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ditampilkan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fitur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session PHP dan alert Bootstrap 5,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memberikan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notifikasi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jelas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F2E197-88CC-4876-9933-8581B09F6D7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020640" y="88916"/>
            <a:ext cx="1241415" cy="12277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9CC8153-BC00-417F-B951-9C2B8C58FA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014682" y="239503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2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4859" y="734309"/>
            <a:ext cx="13042821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Read: </a:t>
            </a:r>
            <a:r>
              <a:rPr lang="en-US" sz="4465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Menampilkan</a:t>
            </a: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Data </a:t>
            </a:r>
            <a:r>
              <a:rPr lang="en-US" sz="4465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dari</a:t>
            </a: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Database</a:t>
            </a:r>
          </a:p>
        </p:txBody>
      </p:sp>
      <p:sp>
        <p:nvSpPr>
          <p:cNvPr id="23" name="Text 1">
            <a:extLst>
              <a:ext uri="{FF2B5EF4-FFF2-40B4-BE49-F238E27FC236}">
                <a16:creationId xmlns:a16="http://schemas.microsoft.com/office/drawing/2014/main" id="{73BF8A2F-265C-4810-B046-9486BE20F5F4}"/>
              </a:ext>
            </a:extLst>
          </p:cNvPr>
          <p:cNvSpPr/>
          <p:nvPr/>
        </p:nvSpPr>
        <p:spPr>
          <a:xfrm>
            <a:off x="726162" y="1716881"/>
            <a:ext cx="6335911" cy="1011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 Read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adalah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inti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dari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menampilkan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informasi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Kita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membuat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halaman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b="1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index.php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berfungsi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sebagai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dashboard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utama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menampilkan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semua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siswa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tersimpan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dalam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database.</a:t>
            </a:r>
          </a:p>
        </p:txBody>
      </p:sp>
      <p:sp>
        <p:nvSpPr>
          <p:cNvPr id="24" name="Shape 2">
            <a:extLst>
              <a:ext uri="{FF2B5EF4-FFF2-40B4-BE49-F238E27FC236}">
                <a16:creationId xmlns:a16="http://schemas.microsoft.com/office/drawing/2014/main" id="{811A1972-C3EC-4A8A-A738-787CC2266F0F}"/>
              </a:ext>
            </a:extLst>
          </p:cNvPr>
          <p:cNvSpPr/>
          <p:nvPr/>
        </p:nvSpPr>
        <p:spPr>
          <a:xfrm>
            <a:off x="726162" y="2961323"/>
            <a:ext cx="6335911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B7DC82C8-5804-4020-9F0D-0241F60E7431}"/>
              </a:ext>
            </a:extLst>
          </p:cNvPr>
          <p:cNvSpPr/>
          <p:nvPr/>
        </p:nvSpPr>
        <p:spPr>
          <a:xfrm>
            <a:off x="697826" y="3119027"/>
            <a:ext cx="6356628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6A404DF3-FFCB-4508-B916-4C14E5AF13AD}"/>
              </a:ext>
            </a:extLst>
          </p:cNvPr>
          <p:cNvSpPr/>
          <p:nvPr/>
        </p:nvSpPr>
        <p:spPr>
          <a:xfrm>
            <a:off x="923211" y="3116937"/>
            <a:ext cx="5941814" cy="265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$query = "SELECT * FROM 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penduduk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";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$result = 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mysqli_query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koneksi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, $query);</a:t>
            </a:r>
          </a:p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            while ($row = </a:t>
            </a:r>
            <a:r>
              <a:rPr lang="en-US" sz="160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mysqli_fetch_assoc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($result)) { }</a:t>
            </a:r>
            <a:endParaRPr lang="en-US" sz="1600" dirty="0"/>
          </a:p>
        </p:txBody>
      </p:sp>
      <p:sp>
        <p:nvSpPr>
          <p:cNvPr id="27" name="Text 5">
            <a:extLst>
              <a:ext uri="{FF2B5EF4-FFF2-40B4-BE49-F238E27FC236}">
                <a16:creationId xmlns:a16="http://schemas.microsoft.com/office/drawing/2014/main" id="{E08DC753-2C63-4717-9832-F59BAE2AABAC}"/>
              </a:ext>
            </a:extLst>
          </p:cNvPr>
          <p:cNvSpPr/>
          <p:nvPr/>
        </p:nvSpPr>
        <p:spPr>
          <a:xfrm>
            <a:off x="726162" y="6161484"/>
            <a:ext cx="6335911" cy="13118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Hasil query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kemudian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ditampilkan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dalam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HTML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didesain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menggunakan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class-class Bootstrap 5 (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misalnya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.table .table-striped .table-bordered) agar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terlihat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rapi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responsif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di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berbagai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ukuran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layar</a:t>
            </a:r>
            <a:endParaRPr lang="en-US" sz="1600" dirty="0"/>
          </a:p>
        </p:txBody>
      </p:sp>
      <p:sp>
        <p:nvSpPr>
          <p:cNvPr id="30" name="Text 7">
            <a:extLst>
              <a:ext uri="{FF2B5EF4-FFF2-40B4-BE49-F238E27FC236}">
                <a16:creationId xmlns:a16="http://schemas.microsoft.com/office/drawing/2014/main" id="{E8B250A7-50A4-4585-979D-A8C58AE5E10D}"/>
              </a:ext>
            </a:extLst>
          </p:cNvPr>
          <p:cNvSpPr/>
          <p:nvPr/>
        </p:nvSpPr>
        <p:spPr>
          <a:xfrm>
            <a:off x="7481769" y="1784866"/>
            <a:ext cx="6335911" cy="1620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Setiap baris data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dalam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dilengkapi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dengan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tombol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 dan Delete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Tombol-tombol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mengarahkan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pengguna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halaman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atau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fungsi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PHP yang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sesuai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melakukan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Update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atau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Delete pada data </a:t>
            </a:r>
            <a:r>
              <a:rPr lang="en-US" sz="160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tertentu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D168ED-131B-4447-B5E1-91868583FD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351124" y="120423"/>
            <a:ext cx="1241415" cy="1227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DFF7CF-9AD8-4C6D-9166-56A3F9CF9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345166" y="271010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84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4859" y="734309"/>
            <a:ext cx="13042821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Update dan Delete Data</a:t>
            </a:r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7BE4C370-9A4E-4937-8876-52ECA00F8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98" y="1768793"/>
            <a:ext cx="6603802" cy="813078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1E218EB1-77AE-4D88-B7E0-9969EF8FF68A}"/>
              </a:ext>
            </a:extLst>
          </p:cNvPr>
          <p:cNvSpPr/>
          <p:nvPr/>
        </p:nvSpPr>
        <p:spPr>
          <a:xfrm>
            <a:off x="914638" y="2785110"/>
            <a:ext cx="32069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Update: Memperbarui Data</a:t>
            </a:r>
            <a:endParaRPr lang="en-US" sz="20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DB62E100-5AA2-4B7A-A1C5-1248F5687F17}"/>
              </a:ext>
            </a:extLst>
          </p:cNvPr>
          <p:cNvSpPr/>
          <p:nvPr/>
        </p:nvSpPr>
        <p:spPr>
          <a:xfrm>
            <a:off x="914638" y="3224570"/>
            <a:ext cx="6197322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memperbarui data, kita akan membuat form edit yang mirip dengan form Create. Namun, form ini 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diisi sebelumnya (pre-filled)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data siswa yang ingin diubah. Data siswa tersebut diambil dari database berdasarkan ID yang diteruskan.</a:t>
            </a:r>
            <a:endParaRPr lang="en-US" sz="1600" dirty="0"/>
          </a:p>
        </p:txBody>
      </p:sp>
      <p:sp>
        <p:nvSpPr>
          <p:cNvPr id="14" name="Text 3">
            <a:extLst>
              <a:ext uri="{FF2B5EF4-FFF2-40B4-BE49-F238E27FC236}">
                <a16:creationId xmlns:a16="http://schemas.microsoft.com/office/drawing/2014/main" id="{D199CD83-9011-4C39-B97F-3118390A9026}"/>
              </a:ext>
            </a:extLst>
          </p:cNvPr>
          <p:cNvSpPr/>
          <p:nvPr/>
        </p:nvSpPr>
        <p:spPr>
          <a:xfrm>
            <a:off x="914638" y="4647128"/>
            <a:ext cx="6197322" cy="99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pengguna melakukan perubahan dan mengirimkan form, PHP akan memprosesnya dengan query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WHERE id = [ID Siswa]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pic>
        <p:nvPicPr>
          <p:cNvPr id="15" name="Image 1" descr="preencoded.png">
            <a:extLst>
              <a:ext uri="{FF2B5EF4-FFF2-40B4-BE49-F238E27FC236}">
                <a16:creationId xmlns:a16="http://schemas.microsoft.com/office/drawing/2014/main" id="{9E92D9FC-66A6-49B0-A1B1-DC37B4B3F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1768793"/>
            <a:ext cx="6603802" cy="813078"/>
          </a:xfrm>
          <a:prstGeom prst="rect">
            <a:avLst/>
          </a:prstGeom>
        </p:spPr>
      </p:pic>
      <p:sp>
        <p:nvSpPr>
          <p:cNvPr id="16" name="Text 4">
            <a:extLst>
              <a:ext uri="{FF2B5EF4-FFF2-40B4-BE49-F238E27FC236}">
                <a16:creationId xmlns:a16="http://schemas.microsoft.com/office/drawing/2014/main" id="{37173B3B-CC19-4396-840A-DFBC8AFB0185}"/>
              </a:ext>
            </a:extLst>
          </p:cNvPr>
          <p:cNvSpPr/>
          <p:nvPr/>
        </p:nvSpPr>
        <p:spPr>
          <a:xfrm>
            <a:off x="7518440" y="2785110"/>
            <a:ext cx="28651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Delete: Menghapus Data</a:t>
            </a:r>
            <a:endParaRPr lang="en-US" sz="2000" dirty="0"/>
          </a:p>
        </p:txBody>
      </p:sp>
      <p:sp>
        <p:nvSpPr>
          <p:cNvPr id="17" name="Text 5">
            <a:extLst>
              <a:ext uri="{FF2B5EF4-FFF2-40B4-BE49-F238E27FC236}">
                <a16:creationId xmlns:a16="http://schemas.microsoft.com/office/drawing/2014/main" id="{89A14FCB-A489-46D2-928A-6FD1E7C6EA23}"/>
              </a:ext>
            </a:extLst>
          </p:cNvPr>
          <p:cNvSpPr/>
          <p:nvPr/>
        </p:nvSpPr>
        <p:spPr>
          <a:xfrm>
            <a:off x="7518440" y="3224570"/>
            <a:ext cx="6197322" cy="162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 Delete akan menghapus data siswa secara permanen dari database. Sebelum penghapusan, sangat penting untuk menampilkan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konfirmasi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kepada pengguna (misalnya, dengan modal Bootstrap 5) untuk mencegah penghapusan yang tidak disengaja.</a:t>
            </a:r>
            <a:endParaRPr lang="en-US" sz="1600" dirty="0"/>
          </a:p>
        </p:txBody>
      </p:sp>
      <p:sp>
        <p:nvSpPr>
          <p:cNvPr id="18" name="Text 6">
            <a:extLst>
              <a:ext uri="{FF2B5EF4-FFF2-40B4-BE49-F238E27FC236}">
                <a16:creationId xmlns:a16="http://schemas.microsoft.com/office/drawing/2014/main" id="{C9457814-541C-4A17-9C49-5FBFD8EC6E24}"/>
              </a:ext>
            </a:extLst>
          </p:cNvPr>
          <p:cNvSpPr/>
          <p:nvPr/>
        </p:nvSpPr>
        <p:spPr>
          <a:xfrm>
            <a:off x="7518440" y="4972288"/>
            <a:ext cx="619732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konfirmasi, PHP akan menjalankan query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WHERE id = [ID Siswa]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menghapus data terkait.</a:t>
            </a:r>
            <a:endParaRPr lang="en-US" sz="1600" dirty="0"/>
          </a:p>
        </p:txBody>
      </p:sp>
      <p:sp>
        <p:nvSpPr>
          <p:cNvPr id="19" name="Text 7">
            <a:extLst>
              <a:ext uri="{FF2B5EF4-FFF2-40B4-BE49-F238E27FC236}">
                <a16:creationId xmlns:a16="http://schemas.microsoft.com/office/drawing/2014/main" id="{CB3E35C7-872A-4022-A221-4B1DF96467A0}"/>
              </a:ext>
            </a:extLst>
          </p:cNvPr>
          <p:cNvSpPr/>
          <p:nvPr/>
        </p:nvSpPr>
        <p:spPr>
          <a:xfrm>
            <a:off x="1016198" y="6298287"/>
            <a:ext cx="12902803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modal Bootstrap 5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menampilkan form edit atau dialog konfirmasi hapus. Ini memberikan pengalaman pengguna yang lebih baik karena tidak perlu memuat ulang halaman. Selalu amankan input pengguna dengan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ketat dan gunakan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statements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semua query database guna mencegah serangan SQL injection.</a:t>
            </a:r>
            <a:endParaRPr lang="en-US" sz="1600" dirty="0"/>
          </a:p>
        </p:txBody>
      </p:sp>
      <p:sp>
        <p:nvSpPr>
          <p:cNvPr id="20" name="Shape 8">
            <a:extLst>
              <a:ext uri="{FF2B5EF4-FFF2-40B4-BE49-F238E27FC236}">
                <a16:creationId xmlns:a16="http://schemas.microsoft.com/office/drawing/2014/main" id="{BF851D7E-76D2-4E78-975C-A3F3F9A29C8C}"/>
              </a:ext>
            </a:extLst>
          </p:cNvPr>
          <p:cNvSpPr/>
          <p:nvPr/>
        </p:nvSpPr>
        <p:spPr>
          <a:xfrm>
            <a:off x="711398" y="6069687"/>
            <a:ext cx="22860" cy="1432679"/>
          </a:xfrm>
          <a:prstGeom prst="rect">
            <a:avLst/>
          </a:prstGeom>
          <a:solidFill>
            <a:srgbClr val="3257B8"/>
          </a:solidFill>
          <a:ln/>
        </p:spPr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657E2E5-2F15-43DC-A5C8-99262CED1F7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677587" y="91769"/>
            <a:ext cx="1241415" cy="12277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685686B-3794-4F69-9248-059BF12EF5B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671629" y="242356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58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4859" y="734309"/>
            <a:ext cx="13042821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Skrip</a:t>
            </a: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php Insert, Update dan Delete Data</a:t>
            </a:r>
          </a:p>
        </p:txBody>
      </p:sp>
      <p:sp>
        <p:nvSpPr>
          <p:cNvPr id="21" name="Shape 2">
            <a:extLst>
              <a:ext uri="{FF2B5EF4-FFF2-40B4-BE49-F238E27FC236}">
                <a16:creationId xmlns:a16="http://schemas.microsoft.com/office/drawing/2014/main" id="{DAA11D8F-331A-4010-9DCA-259B5E255980}"/>
              </a:ext>
            </a:extLst>
          </p:cNvPr>
          <p:cNvSpPr/>
          <p:nvPr/>
        </p:nvSpPr>
        <p:spPr>
          <a:xfrm>
            <a:off x="803195" y="1857878"/>
            <a:ext cx="6335911" cy="3775667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2" name="Shape 3">
            <a:extLst>
              <a:ext uri="{FF2B5EF4-FFF2-40B4-BE49-F238E27FC236}">
                <a16:creationId xmlns:a16="http://schemas.microsoft.com/office/drawing/2014/main" id="{28F36E10-2043-49B4-8864-2B64905EA921}"/>
              </a:ext>
            </a:extLst>
          </p:cNvPr>
          <p:cNvSpPr/>
          <p:nvPr/>
        </p:nvSpPr>
        <p:spPr>
          <a:xfrm>
            <a:off x="7970637" y="1733072"/>
            <a:ext cx="6356628" cy="3554901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3FF7587D-9014-4FE1-9176-5E9A4BC18858}"/>
              </a:ext>
            </a:extLst>
          </p:cNvPr>
          <p:cNvSpPr/>
          <p:nvPr/>
        </p:nvSpPr>
        <p:spPr>
          <a:xfrm>
            <a:off x="8196022" y="1730981"/>
            <a:ext cx="5941814" cy="3114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ID" sz="1600" b="0" i="1" dirty="0">
                <a:solidFill>
                  <a:srgbClr val="586E75"/>
                </a:solidFill>
                <a:effectLst/>
                <a:latin typeface="Consolas" panose="020B0609020204030204" pitchFamily="49" charset="0"/>
              </a:rPr>
              <a:t>// Update query</a:t>
            </a:r>
            <a:endParaRPr lang="en-ID" sz="16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penduduk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endParaRPr lang="en-ID" sz="16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alamat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alamat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endParaRPr lang="en-ID" sz="16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rt_rw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rt_rw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desa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desa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kecamatan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kecamatan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</a:t>
            </a:r>
            <a:endParaRPr lang="en-ID" sz="16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kabupaten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kabupaten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nik_lama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mysqli_query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koneksi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"Location: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index.php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5" name="Shape 3">
            <a:extLst>
              <a:ext uri="{FF2B5EF4-FFF2-40B4-BE49-F238E27FC236}">
                <a16:creationId xmlns:a16="http://schemas.microsoft.com/office/drawing/2014/main" id="{071B2C37-5163-4BF7-B0C4-5E2A0B27C3D3}"/>
              </a:ext>
            </a:extLst>
          </p:cNvPr>
          <p:cNvSpPr/>
          <p:nvPr/>
        </p:nvSpPr>
        <p:spPr>
          <a:xfrm>
            <a:off x="7970637" y="5965828"/>
            <a:ext cx="6356628" cy="1964957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26" name="Text 4">
            <a:extLst>
              <a:ext uri="{FF2B5EF4-FFF2-40B4-BE49-F238E27FC236}">
                <a16:creationId xmlns:a16="http://schemas.microsoft.com/office/drawing/2014/main" id="{7E2228F1-1BCF-4E86-B8F3-9E0E530F8D54}"/>
              </a:ext>
            </a:extLst>
          </p:cNvPr>
          <p:cNvSpPr/>
          <p:nvPr/>
        </p:nvSpPr>
        <p:spPr>
          <a:xfrm>
            <a:off x="8196022" y="6043448"/>
            <a:ext cx="5941814" cy="17429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Update delete</a:t>
            </a:r>
            <a:b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</a:b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penduduk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mysqli_query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koneksi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"Location: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index.php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7" name="Text 4">
            <a:extLst>
              <a:ext uri="{FF2B5EF4-FFF2-40B4-BE49-F238E27FC236}">
                <a16:creationId xmlns:a16="http://schemas.microsoft.com/office/drawing/2014/main" id="{D6407718-5351-41AC-A91F-38103B9EC85B}"/>
              </a:ext>
            </a:extLst>
          </p:cNvPr>
          <p:cNvSpPr/>
          <p:nvPr/>
        </p:nvSpPr>
        <p:spPr>
          <a:xfrm>
            <a:off x="1014412" y="1952135"/>
            <a:ext cx="5941814" cy="265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// Update query</a:t>
            </a:r>
          </a:p>
          <a:p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   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INSERT INTO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penduduk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alamat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rt_rw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desa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kecamatan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kabupaten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) </a:t>
            </a:r>
            <a:endParaRPr lang="en-ID" sz="1600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                 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 ('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nik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nama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alamat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rt_rw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desa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kecamatan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kabupaten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')"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mysqli_query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 err="1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koneksi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ID" sz="1600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ID" sz="1600" b="0" dirty="0">
                <a:solidFill>
                  <a:srgbClr val="268BD2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"Location: </a:t>
            </a:r>
            <a:r>
              <a:rPr lang="en-ID" sz="1600" b="0" dirty="0" err="1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index.php</a:t>
            </a:r>
            <a:r>
              <a:rPr lang="en-ID" sz="1600" b="0" dirty="0">
                <a:solidFill>
                  <a:srgbClr val="2AA19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D" sz="1600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98172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47" y="2678073"/>
            <a:ext cx="5041106" cy="28734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09454" y="854750"/>
            <a:ext cx="7048262" cy="55626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81"/>
              </a:lnSpc>
              <a:buNone/>
            </a:pPr>
            <a:r>
              <a:rPr lang="en-US" sz="350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Pengujian dan Debugging Aplikasi</a:t>
            </a:r>
            <a:endParaRPr lang="en-US" sz="3505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454" y="1677948"/>
            <a:ext cx="890111" cy="142422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266503" y="1855946"/>
            <a:ext cx="2225397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Pengujian Unit</a:t>
            </a:r>
            <a:endParaRPr lang="en-US" sz="1752" dirty="0"/>
          </a:p>
        </p:txBody>
      </p:sp>
      <p:sp>
        <p:nvSpPr>
          <p:cNvPr id="9" name="Text 3"/>
          <p:cNvSpPr/>
          <p:nvPr/>
        </p:nvSpPr>
        <p:spPr>
          <a:xfrm>
            <a:off x="7266503" y="2240875"/>
            <a:ext cx="6740843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Menguji </a:t>
            </a:r>
            <a:r>
              <a:rPr lang="en-US" sz="140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setiap</a:t>
            </a: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bagian kode secara terpisah untuk memastikan bahwa </a:t>
            </a:r>
            <a:r>
              <a:rPr lang="en-US" sz="140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setiap</a:t>
            </a: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fungsi bekerja sesuai harapan.</a:t>
            </a:r>
            <a:endParaRPr lang="en-US" sz="1402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9454" y="3102173"/>
            <a:ext cx="890111" cy="142422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266503" y="3280172"/>
            <a:ext cx="2225397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Pengujian Integrasi</a:t>
            </a:r>
            <a:endParaRPr lang="en-US" sz="1752" dirty="0"/>
          </a:p>
        </p:txBody>
      </p:sp>
      <p:sp>
        <p:nvSpPr>
          <p:cNvPr id="12" name="Text 5"/>
          <p:cNvSpPr/>
          <p:nvPr/>
        </p:nvSpPr>
        <p:spPr>
          <a:xfrm>
            <a:off x="7266503" y="3665101"/>
            <a:ext cx="6740843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Menguji bagaimana berbagai bagian kode bekerja bersama-sama untuk memastikan bahwa aplikasi berfungsi dengan baik.</a:t>
            </a:r>
            <a:endParaRPr lang="en-US" sz="140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9454" y="4526399"/>
            <a:ext cx="890111" cy="142422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266503" y="4704398"/>
            <a:ext cx="2225397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Pengujian Performa</a:t>
            </a:r>
            <a:endParaRPr lang="en-US" sz="1752" dirty="0"/>
          </a:p>
        </p:txBody>
      </p:sp>
      <p:sp>
        <p:nvSpPr>
          <p:cNvPr id="15" name="Text 7"/>
          <p:cNvSpPr/>
          <p:nvPr/>
        </p:nvSpPr>
        <p:spPr>
          <a:xfrm>
            <a:off x="7266503" y="5089327"/>
            <a:ext cx="6740843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Menguji kecepatan dan kehandalan aplikasi untuk memastikan bahwa aplikasi dapat diakses dengan lancar.</a:t>
            </a:r>
            <a:endParaRPr lang="en-US" sz="140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9454" y="5950625"/>
            <a:ext cx="890111" cy="1424226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266503" y="6128623"/>
            <a:ext cx="2225397" cy="278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90"/>
              </a:lnSpc>
              <a:buNone/>
            </a:pPr>
            <a:r>
              <a:rPr lang="en-US" sz="175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Pengujian Keamanan</a:t>
            </a:r>
            <a:endParaRPr lang="en-US" sz="1752" dirty="0"/>
          </a:p>
        </p:txBody>
      </p:sp>
      <p:sp>
        <p:nvSpPr>
          <p:cNvPr id="18" name="Text 9"/>
          <p:cNvSpPr/>
          <p:nvPr/>
        </p:nvSpPr>
        <p:spPr>
          <a:xfrm>
            <a:off x="7266503" y="6513552"/>
            <a:ext cx="6740843" cy="5695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243"/>
              </a:lnSpc>
              <a:buNone/>
            </a:pPr>
            <a:r>
              <a:rPr lang="en-US" sz="14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Menguji kerentanan aplikasi terhadap serangan keamanan dan memastikan bahwa data pengguna terlindungi.</a:t>
            </a:r>
            <a:endParaRPr lang="en-US" sz="1402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FEBBFAB-F30C-4EA5-88A1-17C6906C78F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66CD3B-965F-48F9-A63E-4441707FFB0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39" y="2703314"/>
            <a:ext cx="5018603" cy="282297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41363" y="1105733"/>
            <a:ext cx="7834074" cy="11696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05"/>
              </a:lnSpc>
              <a:buNone/>
            </a:pPr>
            <a:r>
              <a:rPr lang="en-US" sz="3684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Optimalisasi Performa dan Keamanan Aplikasi</a:t>
            </a:r>
            <a:endParaRPr lang="en-US" sz="3684" dirty="0"/>
          </a:p>
        </p:txBody>
      </p:sp>
      <p:sp>
        <p:nvSpPr>
          <p:cNvPr id="7" name="Shape 2"/>
          <p:cNvSpPr/>
          <p:nvPr/>
        </p:nvSpPr>
        <p:spPr>
          <a:xfrm>
            <a:off x="6141363" y="2556034"/>
            <a:ext cx="7834074" cy="4567714"/>
          </a:xfrm>
          <a:prstGeom prst="roundRect">
            <a:avLst>
              <a:gd name="adj" fmla="val 172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148983" y="2563654"/>
            <a:ext cx="7818834" cy="1138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336030" y="2683550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Kode yang Dioptimalkan</a:t>
            </a:r>
            <a:endParaRPr lang="en-US" sz="1474" dirty="0"/>
          </a:p>
        </p:txBody>
      </p:sp>
      <p:sp>
        <p:nvSpPr>
          <p:cNvPr id="10" name="Text 5"/>
          <p:cNvSpPr/>
          <p:nvPr/>
        </p:nvSpPr>
        <p:spPr>
          <a:xfrm>
            <a:off x="10249257" y="2683550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Menghilangkan kode yang tidak perlu, menggunakan fungsi bawaan PHP yang efisien, dan menerapkan teknik caching.</a:t>
            </a:r>
            <a:endParaRPr lang="en-US" sz="1474" dirty="0"/>
          </a:p>
        </p:txBody>
      </p:sp>
      <p:sp>
        <p:nvSpPr>
          <p:cNvPr id="11" name="Shape 6"/>
          <p:cNvSpPr/>
          <p:nvPr/>
        </p:nvSpPr>
        <p:spPr>
          <a:xfrm>
            <a:off x="6148983" y="3701772"/>
            <a:ext cx="7818834" cy="1138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336030" y="3821668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Optimasi Database</a:t>
            </a:r>
            <a:endParaRPr lang="en-US" sz="1474" dirty="0"/>
          </a:p>
        </p:txBody>
      </p:sp>
      <p:sp>
        <p:nvSpPr>
          <p:cNvPr id="13" name="Text 8"/>
          <p:cNvSpPr/>
          <p:nvPr/>
        </p:nvSpPr>
        <p:spPr>
          <a:xfrm>
            <a:off x="10249257" y="3821668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 indeks, query yang dioptimalkan, dan meminimalkan jumlah permintaan ke database.</a:t>
            </a:r>
            <a:endParaRPr lang="en-US" sz="1474" dirty="0"/>
          </a:p>
        </p:txBody>
      </p:sp>
      <p:sp>
        <p:nvSpPr>
          <p:cNvPr id="14" name="Shape 9"/>
          <p:cNvSpPr/>
          <p:nvPr/>
        </p:nvSpPr>
        <p:spPr>
          <a:xfrm>
            <a:off x="6148983" y="4839891"/>
            <a:ext cx="7818834" cy="113811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336030" y="4959787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Kompresi Aset</a:t>
            </a:r>
            <a:endParaRPr lang="en-US" sz="1474" dirty="0"/>
          </a:p>
        </p:txBody>
      </p:sp>
      <p:sp>
        <p:nvSpPr>
          <p:cNvPr id="16" name="Text 11"/>
          <p:cNvSpPr/>
          <p:nvPr/>
        </p:nvSpPr>
        <p:spPr>
          <a:xfrm>
            <a:off x="10249257" y="4959787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Mengompres file CSS, JavaScript, dan gambar untuk mengurangi ukuran file dan mempercepat waktu loading.</a:t>
            </a:r>
            <a:endParaRPr lang="en-US" sz="1474" dirty="0"/>
          </a:p>
        </p:txBody>
      </p:sp>
      <p:sp>
        <p:nvSpPr>
          <p:cNvPr id="17" name="Shape 12"/>
          <p:cNvSpPr/>
          <p:nvPr/>
        </p:nvSpPr>
        <p:spPr>
          <a:xfrm>
            <a:off x="6148983" y="5978009"/>
            <a:ext cx="7818834" cy="113811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336030" y="6097905"/>
            <a:ext cx="3531513" cy="2994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Keamanan Aplikasi</a:t>
            </a:r>
            <a:endParaRPr lang="en-US" sz="1474" dirty="0"/>
          </a:p>
        </p:txBody>
      </p:sp>
      <p:sp>
        <p:nvSpPr>
          <p:cNvPr id="19" name="Text 14"/>
          <p:cNvSpPr/>
          <p:nvPr/>
        </p:nvSpPr>
        <p:spPr>
          <a:xfrm>
            <a:off x="10249257" y="6097905"/>
            <a:ext cx="3531513" cy="8983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58"/>
              </a:lnSpc>
              <a:buNone/>
            </a:pPr>
            <a:r>
              <a:rPr lang="en-US" sz="1474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 sanitisasi input, validasi data, dan enkripsi untuk melindungi aplikasi dari serangan keamanan.</a:t>
            </a:r>
            <a:endParaRPr lang="en-US" sz="1474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C3C003-2C3A-4012-B551-FEB1453B0CF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51D8F2-C129-49FD-BB66-C399A0275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582" y="1648182"/>
            <a:ext cx="4933236" cy="493323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60902" y="610433"/>
            <a:ext cx="7594997" cy="1383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45"/>
              </a:lnSpc>
              <a:buNone/>
            </a:pPr>
            <a:r>
              <a:rPr lang="en-US" sz="435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Publikasi dan </a:t>
            </a:r>
            <a:r>
              <a:rPr lang="en-US" sz="435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Pemeliharaan</a:t>
            </a:r>
            <a:r>
              <a:rPr lang="en-US" sz="435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435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Aplikasi</a:t>
            </a:r>
            <a:r>
              <a:rPr lang="en-US" sz="435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crud</a:t>
            </a:r>
            <a:endParaRPr lang="en-US" sz="4356" dirty="0"/>
          </a:p>
        </p:txBody>
      </p:sp>
      <p:sp>
        <p:nvSpPr>
          <p:cNvPr id="8" name="Text 2"/>
          <p:cNvSpPr/>
          <p:nvPr/>
        </p:nvSpPr>
        <p:spPr>
          <a:xfrm>
            <a:off x="6260902" y="3099673"/>
            <a:ext cx="2766179" cy="345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3"/>
              </a:lnSpc>
              <a:buNone/>
            </a:pPr>
            <a:r>
              <a:rPr lang="en-US" sz="21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hosting</a:t>
            </a:r>
            <a:endParaRPr lang="en-US" sz="2178" dirty="0"/>
          </a:p>
        </p:txBody>
      </p:sp>
      <p:sp>
        <p:nvSpPr>
          <p:cNvPr id="9" name="Text 3"/>
          <p:cNvSpPr/>
          <p:nvPr/>
        </p:nvSpPr>
        <p:spPr>
          <a:xfrm>
            <a:off x="6260902" y="3578066"/>
            <a:ext cx="3631525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Menerbitkan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aplikasi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layanan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online agar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aplikasi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sederhana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dapat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akses</a:t>
            </a: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 mana </a:t>
            </a:r>
            <a:r>
              <a:rPr lang="en-US" sz="1742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saja</a:t>
            </a:r>
            <a:endParaRPr lang="en-US" sz="1742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02" y="5304115"/>
            <a:ext cx="553164" cy="55316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260902" y="6078498"/>
            <a:ext cx="2905244" cy="345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3"/>
              </a:lnSpc>
              <a:buNone/>
            </a:pPr>
            <a:r>
              <a:rPr lang="en-US" sz="21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Pemeliharaan Aplikasi</a:t>
            </a:r>
            <a:endParaRPr lang="en-US" sz="2178" dirty="0"/>
          </a:p>
        </p:txBody>
      </p:sp>
      <p:sp>
        <p:nvSpPr>
          <p:cNvPr id="15" name="Text 7"/>
          <p:cNvSpPr/>
          <p:nvPr/>
        </p:nvSpPr>
        <p:spPr>
          <a:xfrm>
            <a:off x="6260902" y="6556891"/>
            <a:ext cx="3631525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Memperbarui aplikasi dengan pembaruan bug, fitur baru, dan peningkatan performa.</a:t>
            </a:r>
            <a:endParaRPr lang="en-US" sz="1742" dirty="0"/>
          </a:p>
        </p:txBody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4254" y="5304115"/>
            <a:ext cx="553164" cy="553164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10224254" y="6078498"/>
            <a:ext cx="2766179" cy="3456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23"/>
              </a:lnSpc>
              <a:buNone/>
            </a:pPr>
            <a:r>
              <a:rPr lang="en-US" sz="21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Dukungan Pengguna</a:t>
            </a:r>
            <a:endParaRPr lang="en-US" sz="2178" dirty="0"/>
          </a:p>
        </p:txBody>
      </p:sp>
      <p:sp>
        <p:nvSpPr>
          <p:cNvPr id="18" name="Text 9"/>
          <p:cNvSpPr/>
          <p:nvPr/>
        </p:nvSpPr>
        <p:spPr>
          <a:xfrm>
            <a:off x="10224254" y="6556891"/>
            <a:ext cx="3631644" cy="10622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88"/>
              </a:lnSpc>
              <a:buNone/>
            </a:pPr>
            <a:r>
              <a:rPr lang="en-US" sz="174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Memberikan dukungan kepada pengguna yang mengalami masalah dengan aplikasi.</a:t>
            </a:r>
            <a:endParaRPr lang="en-US" sz="1742" dirty="0"/>
          </a:p>
        </p:txBody>
      </p:sp>
      <p:pic>
        <p:nvPicPr>
          <p:cNvPr id="19" name="Image 5" descr="preencoded.png">
            <a:extLst>
              <a:ext uri="{FF2B5EF4-FFF2-40B4-BE49-F238E27FC236}">
                <a16:creationId xmlns:a16="http://schemas.microsoft.com/office/drawing/2014/main" id="{B6BC8594-3891-41FC-B475-E021EE9746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505" y="2361129"/>
            <a:ext cx="553164" cy="55316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D9FFB9-C072-422C-BFA5-1A70F021C14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0C8130-BD48-4D35-8077-7D963230A06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76626" y="3676298"/>
            <a:ext cx="6950244" cy="8431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SEKIAN DAN TERIMAKASIH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34E15-69D2-4309-B57B-46C275E0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75870" y="112753"/>
            <a:ext cx="1241415" cy="1227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DC91B02-F7A6-4A57-A9FC-FBD86100A7F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69912" y="263340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14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78" y="1453277"/>
            <a:ext cx="4998125" cy="53230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fi-FI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Capaian Pembelajaran Mata Kuliah (CPMK)</a:t>
            </a:r>
            <a:endParaRPr lang="en-US" sz="3846" dirty="0"/>
          </a:p>
        </p:txBody>
      </p:sp>
      <p:sp>
        <p:nvSpPr>
          <p:cNvPr id="7" name="Shape 2"/>
          <p:cNvSpPr/>
          <p:nvPr/>
        </p:nvSpPr>
        <p:spPr>
          <a:xfrm>
            <a:off x="6451640" y="2519601"/>
            <a:ext cx="22860" cy="4704278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10" name="Text 5"/>
          <p:cNvSpPr/>
          <p:nvPr/>
        </p:nvSpPr>
        <p:spPr>
          <a:xfrm>
            <a:off x="6405860" y="2812494"/>
            <a:ext cx="114300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endParaRPr lang="en-US" sz="2307" dirty="0"/>
          </a:p>
        </p:txBody>
      </p:sp>
      <p:sp>
        <p:nvSpPr>
          <p:cNvPr id="12" name="Text 7"/>
          <p:cNvSpPr/>
          <p:nvPr/>
        </p:nvSpPr>
        <p:spPr>
          <a:xfrm>
            <a:off x="6520160" y="2226588"/>
            <a:ext cx="7606077" cy="5288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mampu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framework Bootstrap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membangun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tampilan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responsif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algn="just">
              <a:lnSpc>
                <a:spcPts val="2461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mampu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mengembangkan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aplikasi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CRUD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sederhana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berbasis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framework Bootstrap .</a:t>
            </a:r>
          </a:p>
          <a:p>
            <a:pPr algn="just">
              <a:lnSpc>
                <a:spcPts val="2461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mampu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membangun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halaman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dinamis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PHP &amp; MySQL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secara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terstruktur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F5897-9A31-42C9-AA34-1094AE0DEC8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63310" y="165571"/>
            <a:ext cx="1241415" cy="1227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83C5A-7F8B-4FC4-83C5-F298F8E4971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57352" y="316158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4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78" y="1453277"/>
            <a:ext cx="4998125" cy="53230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Kemampuan</a:t>
            </a:r>
            <a:r>
              <a:rPr lang="en-US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 Akhir yang di </a:t>
            </a:r>
            <a:r>
              <a:rPr lang="en-US" sz="384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</a:rPr>
              <a:t>harapkan</a:t>
            </a:r>
            <a:endParaRPr lang="en-US" sz="3846" dirty="0"/>
          </a:p>
        </p:txBody>
      </p:sp>
      <p:sp>
        <p:nvSpPr>
          <p:cNvPr id="7" name="Shape 2"/>
          <p:cNvSpPr/>
          <p:nvPr/>
        </p:nvSpPr>
        <p:spPr>
          <a:xfrm>
            <a:off x="6451640" y="2519601"/>
            <a:ext cx="22860" cy="4704278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10" name="Text 5"/>
          <p:cNvSpPr/>
          <p:nvPr/>
        </p:nvSpPr>
        <p:spPr>
          <a:xfrm>
            <a:off x="6405860" y="2812494"/>
            <a:ext cx="114300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endParaRPr lang="en-US" sz="2307" dirty="0"/>
          </a:p>
        </p:txBody>
      </p:sp>
      <p:sp>
        <p:nvSpPr>
          <p:cNvPr id="12" name="Text 7"/>
          <p:cNvSpPr/>
          <p:nvPr/>
        </p:nvSpPr>
        <p:spPr>
          <a:xfrm>
            <a:off x="6602070" y="1935837"/>
            <a:ext cx="7606077" cy="5288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memahami sintaks dasar PHP dan pemrosesan form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algn="just">
              <a:lnSpc>
                <a:spcPts val="2461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mampu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menghubungkan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aplikasi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database MySQL.</a:t>
            </a:r>
          </a:p>
          <a:p>
            <a:pPr algn="just">
              <a:lnSpc>
                <a:spcPts val="2461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sv-SE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mampu menggunakan Bootstrap untuk membuat halaman responsif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algn="just">
              <a:lnSpc>
                <a:spcPts val="2461"/>
              </a:lnSpc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Mahasiswa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mampu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merancang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dan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mengembangkan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fitur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CRUD </a:t>
            </a:r>
            <a:r>
              <a:rPr lang="en-US" sz="28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sederhana</a:t>
            </a:r>
            <a:r>
              <a:rPr lang="en-US" sz="28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457200" indent="-457200" algn="just">
              <a:lnSpc>
                <a:spcPts val="2461"/>
              </a:lnSpc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9B7F3A-CB9B-4966-82AB-E43974EF0CE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A07DDA-06C8-49C6-82DB-E8FA33FAC5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15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78" y="1453277"/>
            <a:ext cx="4998125" cy="53230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PENDAHULUAN</a:t>
            </a:r>
            <a:endParaRPr lang="en-US" sz="3846" dirty="0"/>
          </a:p>
        </p:txBody>
      </p:sp>
      <p:sp>
        <p:nvSpPr>
          <p:cNvPr id="7" name="Shape 2"/>
          <p:cNvSpPr/>
          <p:nvPr/>
        </p:nvSpPr>
        <p:spPr>
          <a:xfrm>
            <a:off x="6451640" y="2519601"/>
            <a:ext cx="22860" cy="4704278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10" name="Text 5"/>
          <p:cNvSpPr/>
          <p:nvPr/>
        </p:nvSpPr>
        <p:spPr>
          <a:xfrm>
            <a:off x="6405860" y="2812494"/>
            <a:ext cx="114300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endParaRPr lang="en-US" sz="2307" dirty="0"/>
          </a:p>
        </p:txBody>
      </p:sp>
      <p:sp>
        <p:nvSpPr>
          <p:cNvPr id="12" name="Text 7"/>
          <p:cNvSpPr/>
          <p:nvPr/>
        </p:nvSpPr>
        <p:spPr>
          <a:xfrm>
            <a:off x="6602070" y="1935837"/>
            <a:ext cx="7606077" cy="528804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just">
              <a:lnSpc>
                <a:spcPts val="2461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Penyimpanan data yang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fleksibel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dan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mudah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diakses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sangatlah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dibutuhkan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website yang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interaktif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dan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dinamis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</a:p>
          <a:p>
            <a:pPr marL="342900" indent="-342900" algn="just">
              <a:lnSpc>
                <a:spcPts val="2461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Jenis database yang sangat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populer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dan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digunakan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pada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banyak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website di internet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sebagai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bank data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adalah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MySQL.</a:t>
            </a:r>
          </a:p>
          <a:p>
            <a:pPr marL="342900" indent="-342900" algn="just">
              <a:lnSpc>
                <a:spcPts val="2461"/>
              </a:lnSpc>
              <a:buFont typeface="+mj-lt"/>
              <a:buAutoNum type="arabicPeriod"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Dalam PHP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terdapat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beberapa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fungsi-fungsi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yang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dapat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digunakan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berinteraksi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dengan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MySQL </a:t>
            </a:r>
            <a:r>
              <a:rPr lang="en-US" sz="24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yaitu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Create Read Update Delete (CRUD).</a:t>
            </a:r>
          </a:p>
          <a:p>
            <a:pPr marL="342900" indent="-342900" algn="just">
              <a:lnSpc>
                <a:spcPts val="2461"/>
              </a:lnSpc>
              <a:buFont typeface="+mj-lt"/>
              <a:buAutoNum type="arabicPeriod"/>
            </a:pPr>
            <a:r>
              <a:rPr lang="en-US" sz="2400" dirty="0">
                <a:latin typeface="Arimo"/>
              </a:rPr>
              <a:t>PHP </a:t>
            </a:r>
            <a:r>
              <a:rPr lang="en-US" sz="2400" dirty="0" err="1">
                <a:latin typeface="Arimo"/>
              </a:rPr>
              <a:t>untuk</a:t>
            </a:r>
            <a:r>
              <a:rPr lang="en-US" sz="2400" dirty="0">
                <a:latin typeface="Arimo"/>
              </a:rPr>
              <a:t> </a:t>
            </a:r>
            <a:r>
              <a:rPr lang="en-US" sz="2400" dirty="0" err="1">
                <a:latin typeface="Arimo"/>
              </a:rPr>
              <a:t>logika</a:t>
            </a:r>
            <a:r>
              <a:rPr lang="en-US" sz="2400" dirty="0">
                <a:latin typeface="Arimo"/>
              </a:rPr>
              <a:t> backend, MySQL </a:t>
            </a:r>
            <a:r>
              <a:rPr lang="en-US" sz="2400" dirty="0" err="1">
                <a:latin typeface="Arimo"/>
              </a:rPr>
              <a:t>sebagai</a:t>
            </a:r>
            <a:r>
              <a:rPr lang="en-US" sz="2400" dirty="0">
                <a:latin typeface="Arimo"/>
              </a:rPr>
              <a:t> </a:t>
            </a:r>
            <a:r>
              <a:rPr lang="en-US" sz="2400" dirty="0" err="1">
                <a:latin typeface="Arimo"/>
              </a:rPr>
              <a:t>sistem</a:t>
            </a:r>
            <a:r>
              <a:rPr lang="en-US" sz="2400" dirty="0">
                <a:latin typeface="Arimo"/>
              </a:rPr>
              <a:t> </a:t>
            </a:r>
            <a:r>
              <a:rPr lang="en-US" sz="2400" dirty="0" err="1">
                <a:latin typeface="Arimo"/>
              </a:rPr>
              <a:t>manajemen</a:t>
            </a:r>
            <a:r>
              <a:rPr lang="en-US" sz="2400" dirty="0">
                <a:latin typeface="Arimo"/>
              </a:rPr>
              <a:t> database yang </a:t>
            </a:r>
            <a:r>
              <a:rPr lang="en-US" sz="2400" dirty="0" err="1">
                <a:latin typeface="Arimo"/>
              </a:rPr>
              <a:t>kuat</a:t>
            </a:r>
            <a:r>
              <a:rPr lang="en-US" sz="2400" dirty="0">
                <a:latin typeface="Arimo"/>
              </a:rPr>
              <a:t>, dan Bootstrap 5 </a:t>
            </a:r>
            <a:r>
              <a:rPr lang="en-US" sz="2400" dirty="0" err="1">
                <a:latin typeface="Arimo"/>
              </a:rPr>
              <a:t>untuk</a:t>
            </a:r>
            <a:r>
              <a:rPr lang="en-US" sz="2400" dirty="0">
                <a:latin typeface="Arimo"/>
              </a:rPr>
              <a:t> </a:t>
            </a:r>
            <a:r>
              <a:rPr lang="en-US" sz="2400" dirty="0" err="1">
                <a:latin typeface="Arimo"/>
              </a:rPr>
              <a:t>antarmuka</a:t>
            </a:r>
            <a:r>
              <a:rPr lang="en-US" sz="2400" dirty="0">
                <a:latin typeface="Arimo"/>
              </a:rPr>
              <a:t> </a:t>
            </a:r>
            <a:r>
              <a:rPr lang="en-US" sz="2400" dirty="0" err="1">
                <a:latin typeface="Arimo"/>
              </a:rPr>
              <a:t>pengguna</a:t>
            </a:r>
            <a:r>
              <a:rPr lang="en-US" sz="2400" dirty="0">
                <a:latin typeface="Arimo"/>
              </a:rPr>
              <a:t> yang </a:t>
            </a:r>
            <a:r>
              <a:rPr lang="en-US" sz="2400" dirty="0" err="1">
                <a:latin typeface="Arimo"/>
              </a:rPr>
              <a:t>responsif</a:t>
            </a:r>
            <a:r>
              <a:rPr lang="en-US" sz="2400" dirty="0">
                <a:latin typeface="Arimo"/>
              </a:rPr>
              <a:t> dan modern.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98AC3E-2093-4B2C-B8B5-FA56001185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523FF9-0750-41A0-AD05-F4E961108A8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78" y="1453277"/>
            <a:ext cx="4998125" cy="532304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70057" y="1005721"/>
            <a:ext cx="7776686" cy="12208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07"/>
              </a:lnSpc>
              <a:buNone/>
            </a:pPr>
            <a:r>
              <a:rPr lang="en-US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Memahami Dasar-Dasar </a:t>
            </a:r>
            <a:r>
              <a:rPr lang="en-US" sz="384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Pemrograman</a:t>
            </a:r>
            <a:r>
              <a:rPr lang="en-US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php dan </a:t>
            </a:r>
            <a:r>
              <a:rPr lang="en-US" sz="3846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Boostrap</a:t>
            </a:r>
            <a:r>
              <a:rPr lang="en-US" sz="384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endParaRPr lang="en-US" sz="3846" dirty="0"/>
          </a:p>
        </p:txBody>
      </p:sp>
      <p:sp>
        <p:nvSpPr>
          <p:cNvPr id="7" name="Shape 2"/>
          <p:cNvSpPr/>
          <p:nvPr/>
        </p:nvSpPr>
        <p:spPr>
          <a:xfrm>
            <a:off x="6451640" y="2519601"/>
            <a:ext cx="22860" cy="4704278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8" name="Shape 3"/>
          <p:cNvSpPr/>
          <p:nvPr/>
        </p:nvSpPr>
        <p:spPr>
          <a:xfrm>
            <a:off x="6659940" y="2947511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9" name="Shape 4"/>
          <p:cNvSpPr/>
          <p:nvPr/>
        </p:nvSpPr>
        <p:spPr>
          <a:xfrm>
            <a:off x="6243340" y="2739271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405860" y="2812494"/>
            <a:ext cx="114300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307" dirty="0"/>
          </a:p>
        </p:txBody>
      </p:sp>
      <p:sp>
        <p:nvSpPr>
          <p:cNvPr id="11" name="Text 6"/>
          <p:cNvSpPr/>
          <p:nvPr/>
        </p:nvSpPr>
        <p:spPr>
          <a:xfrm>
            <a:off x="7537490" y="2714863"/>
            <a:ext cx="328898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Konsep Dasar </a:t>
            </a:r>
            <a:r>
              <a:rPr lang="en-US" sz="1923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Pemrograman</a:t>
            </a:r>
            <a:r>
              <a:rPr lang="en-US" sz="192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php</a:t>
            </a:r>
            <a:endParaRPr lang="en-US" sz="1923" dirty="0"/>
          </a:p>
        </p:txBody>
      </p:sp>
      <p:sp>
        <p:nvSpPr>
          <p:cNvPr id="12" name="Text 7"/>
          <p:cNvSpPr/>
          <p:nvPr/>
        </p:nvSpPr>
        <p:spPr>
          <a:xfrm>
            <a:off x="7537490" y="3137178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Mempelajari sintaks PHP, variabel, operator, struktur kontrol, dan fungsi. php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membentuk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dasar untuk membangun aplikasi yang kompleks.</a:t>
            </a:r>
            <a:endParaRPr lang="en-US" sz="1538" dirty="0"/>
          </a:p>
        </p:txBody>
      </p:sp>
      <p:sp>
        <p:nvSpPr>
          <p:cNvPr id="13" name="Shape 8"/>
          <p:cNvSpPr/>
          <p:nvPr/>
        </p:nvSpPr>
        <p:spPr>
          <a:xfrm>
            <a:off x="6659940" y="4580692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14" name="Shape 9"/>
          <p:cNvSpPr/>
          <p:nvPr/>
        </p:nvSpPr>
        <p:spPr>
          <a:xfrm>
            <a:off x="6243340" y="4372451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378714" y="4445675"/>
            <a:ext cx="168712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307" dirty="0"/>
          </a:p>
        </p:txBody>
      </p:sp>
      <p:sp>
        <p:nvSpPr>
          <p:cNvPr id="16" name="Text 11"/>
          <p:cNvSpPr/>
          <p:nvPr/>
        </p:nvSpPr>
        <p:spPr>
          <a:xfrm>
            <a:off x="7537490" y="4348043"/>
            <a:ext cx="2955369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Arsitektur</a:t>
            </a:r>
            <a:r>
              <a:rPr lang="en-US" sz="192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1923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Boostrap</a:t>
            </a:r>
            <a:r>
              <a:rPr lang="en-US" sz="192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5</a:t>
            </a:r>
            <a:endParaRPr lang="en-US" sz="1923" dirty="0"/>
          </a:p>
        </p:txBody>
      </p:sp>
      <p:sp>
        <p:nvSpPr>
          <p:cNvPr id="17" name="Text 12"/>
          <p:cNvSpPr/>
          <p:nvPr/>
        </p:nvSpPr>
        <p:spPr>
          <a:xfrm>
            <a:off x="7537489" y="4692134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5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dibangun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dengan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pendekatan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mobile-first dan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menggunakan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komponen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modular yang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didukung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oleh Sass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sebagai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preprocessor CSS dan JavaScript (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khususnya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jQuery yang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dihilangkan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 v5,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diganti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dengan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Vanilla JS)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538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interaktivitas</a:t>
            </a: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538" dirty="0"/>
          </a:p>
        </p:txBody>
      </p:sp>
      <p:sp>
        <p:nvSpPr>
          <p:cNvPr id="18" name="Shape 13"/>
          <p:cNvSpPr/>
          <p:nvPr/>
        </p:nvSpPr>
        <p:spPr>
          <a:xfrm>
            <a:off x="6659940" y="6213872"/>
            <a:ext cx="683657" cy="22860"/>
          </a:xfrm>
          <a:prstGeom prst="roundRect">
            <a:avLst>
              <a:gd name="adj" fmla="val 358918"/>
            </a:avLst>
          </a:prstGeom>
          <a:solidFill>
            <a:srgbClr val="BDB8DF"/>
          </a:solidFill>
          <a:ln/>
        </p:spPr>
      </p:sp>
      <p:sp>
        <p:nvSpPr>
          <p:cNvPr id="19" name="Shape 14"/>
          <p:cNvSpPr/>
          <p:nvPr/>
        </p:nvSpPr>
        <p:spPr>
          <a:xfrm>
            <a:off x="6243340" y="6005632"/>
            <a:ext cx="439460" cy="439460"/>
          </a:xfrm>
          <a:prstGeom prst="roundRect">
            <a:avLst>
              <a:gd name="adj" fmla="val 1867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79666" y="6078855"/>
            <a:ext cx="166688" cy="293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07"/>
              </a:lnSpc>
              <a:buNone/>
            </a:pPr>
            <a:r>
              <a:rPr lang="en-US" sz="2307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307" dirty="0"/>
          </a:p>
        </p:txBody>
      </p:sp>
      <p:sp>
        <p:nvSpPr>
          <p:cNvPr id="21" name="Text 16"/>
          <p:cNvSpPr/>
          <p:nvPr/>
        </p:nvSpPr>
        <p:spPr>
          <a:xfrm>
            <a:off x="7537490" y="5981224"/>
            <a:ext cx="353651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03"/>
              </a:lnSpc>
              <a:buNone/>
            </a:pPr>
            <a:r>
              <a:rPr lang="en-US" sz="192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Interaksi Antarmuka Pengguna</a:t>
            </a:r>
            <a:endParaRPr lang="en-US" sz="1923" dirty="0"/>
          </a:p>
        </p:txBody>
      </p:sp>
      <p:sp>
        <p:nvSpPr>
          <p:cNvPr id="22" name="Text 17"/>
          <p:cNvSpPr/>
          <p:nvPr/>
        </p:nvSpPr>
        <p:spPr>
          <a:xfrm>
            <a:off x="7537490" y="6403538"/>
            <a:ext cx="6409253" cy="6250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61"/>
              </a:lnSpc>
              <a:buNone/>
            </a:pPr>
            <a:r>
              <a:rPr lang="en-US" sz="1538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Mempelajari cara menerima input pengguna melalui formulir, memproses data, dan menampilkan output yang dinamis pada antarmuka.</a:t>
            </a:r>
            <a:endParaRPr lang="en-US" sz="1538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558895-CA85-40F7-9F38-162802F1735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263EC9E-D535-46BF-BC36-2504E815494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23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01" y="2328148"/>
            <a:ext cx="5009198" cy="357330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54103" y="1280041"/>
            <a:ext cx="7808595" cy="119229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695"/>
              </a:lnSpc>
              <a:buNone/>
            </a:pPr>
            <a:r>
              <a:rPr lang="en-US" sz="3756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Membangun Antarmuka Pengguna dengan CSS dan Bootstrap</a:t>
            </a:r>
            <a:endParaRPr lang="en-US" sz="3756" dirty="0"/>
          </a:p>
        </p:txBody>
      </p:sp>
      <p:sp>
        <p:nvSpPr>
          <p:cNvPr id="7" name="Shape 2"/>
          <p:cNvSpPr/>
          <p:nvPr/>
        </p:nvSpPr>
        <p:spPr>
          <a:xfrm>
            <a:off x="6154103" y="2972991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12813" y="3044428"/>
            <a:ext cx="111681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1</a:t>
            </a:r>
            <a:endParaRPr lang="en-US" sz="2253" dirty="0"/>
          </a:p>
        </p:txBody>
      </p:sp>
      <p:sp>
        <p:nvSpPr>
          <p:cNvPr id="9" name="Text 4"/>
          <p:cNvSpPr/>
          <p:nvPr/>
        </p:nvSpPr>
        <p:spPr>
          <a:xfrm>
            <a:off x="6774061" y="2972991"/>
            <a:ext cx="2414707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Pemformatan Konten</a:t>
            </a:r>
            <a:endParaRPr lang="en-US" sz="1878" dirty="0"/>
          </a:p>
        </p:txBody>
      </p:sp>
      <p:sp>
        <p:nvSpPr>
          <p:cNvPr id="10" name="Text 5"/>
          <p:cNvSpPr/>
          <p:nvPr/>
        </p:nvSpPr>
        <p:spPr>
          <a:xfrm>
            <a:off x="6774061" y="3385423"/>
            <a:ext cx="3188970" cy="91547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memungkinkan Anda untuk mengatur tata letak, warna, font, dan gaya elemen web di aplikasi mobile.</a:t>
            </a:r>
            <a:endParaRPr lang="en-US" sz="1502" dirty="0"/>
          </a:p>
        </p:txBody>
      </p:sp>
      <p:sp>
        <p:nvSpPr>
          <p:cNvPr id="11" name="Shape 6"/>
          <p:cNvSpPr/>
          <p:nvPr/>
        </p:nvSpPr>
        <p:spPr>
          <a:xfrm>
            <a:off x="10153769" y="2972991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10285928" y="3044428"/>
            <a:ext cx="164902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2</a:t>
            </a:r>
            <a:endParaRPr lang="en-US" sz="2253" dirty="0"/>
          </a:p>
        </p:txBody>
      </p:sp>
      <p:sp>
        <p:nvSpPr>
          <p:cNvPr id="13" name="Text 8"/>
          <p:cNvSpPr/>
          <p:nvPr/>
        </p:nvSpPr>
        <p:spPr>
          <a:xfrm>
            <a:off x="10773728" y="2972991"/>
            <a:ext cx="2461617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Framework Bootstrap</a:t>
            </a:r>
            <a:endParaRPr lang="en-US" sz="1878" dirty="0"/>
          </a:p>
        </p:txBody>
      </p:sp>
      <p:sp>
        <p:nvSpPr>
          <p:cNvPr id="14" name="Text 9"/>
          <p:cNvSpPr/>
          <p:nvPr/>
        </p:nvSpPr>
        <p:spPr>
          <a:xfrm>
            <a:off x="10773728" y="3385423"/>
            <a:ext cx="3188970" cy="15257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Bootstrap menyediakan komponen desain yang siap pakai, seperti tombol, navigasi, dan grid, untuk mempercepat proses pengembangan.</a:t>
            </a:r>
            <a:endParaRPr lang="en-US" sz="1502" dirty="0"/>
          </a:p>
        </p:txBody>
      </p:sp>
      <p:sp>
        <p:nvSpPr>
          <p:cNvPr id="15" name="Shape 10"/>
          <p:cNvSpPr/>
          <p:nvPr/>
        </p:nvSpPr>
        <p:spPr>
          <a:xfrm>
            <a:off x="6154103" y="5316498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6287214" y="5387935"/>
            <a:ext cx="162878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3</a:t>
            </a:r>
            <a:endParaRPr lang="en-US" sz="2253" dirty="0"/>
          </a:p>
        </p:txBody>
      </p:sp>
      <p:sp>
        <p:nvSpPr>
          <p:cNvPr id="17" name="Text 12"/>
          <p:cNvSpPr/>
          <p:nvPr/>
        </p:nvSpPr>
        <p:spPr>
          <a:xfrm>
            <a:off x="6774061" y="5316498"/>
            <a:ext cx="2384822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Responsif Desain</a:t>
            </a:r>
            <a:endParaRPr lang="en-US" sz="1878" dirty="0"/>
          </a:p>
        </p:txBody>
      </p:sp>
      <p:sp>
        <p:nvSpPr>
          <p:cNvPr id="18" name="Text 13"/>
          <p:cNvSpPr/>
          <p:nvPr/>
        </p:nvSpPr>
        <p:spPr>
          <a:xfrm>
            <a:off x="6774061" y="5728930"/>
            <a:ext cx="3188970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Membuat aplikasi mobile yang responsif untuk menampilkan konten yang optimal di berbagai perangkat dengan ukuran layar yang berbeda.</a:t>
            </a:r>
            <a:endParaRPr lang="en-US" sz="1502" dirty="0"/>
          </a:p>
        </p:txBody>
      </p:sp>
      <p:sp>
        <p:nvSpPr>
          <p:cNvPr id="19" name="Shape 14"/>
          <p:cNvSpPr/>
          <p:nvPr/>
        </p:nvSpPr>
        <p:spPr>
          <a:xfrm>
            <a:off x="10153769" y="5316498"/>
            <a:ext cx="429220" cy="429220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10280571" y="5387935"/>
            <a:ext cx="175498" cy="28622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53"/>
              </a:lnSpc>
              <a:buNone/>
            </a:pPr>
            <a:r>
              <a:rPr lang="en-US" sz="2253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4</a:t>
            </a:r>
            <a:endParaRPr lang="en-US" sz="2253" dirty="0"/>
          </a:p>
        </p:txBody>
      </p:sp>
      <p:sp>
        <p:nvSpPr>
          <p:cNvPr id="21" name="Text 16"/>
          <p:cNvSpPr/>
          <p:nvPr/>
        </p:nvSpPr>
        <p:spPr>
          <a:xfrm>
            <a:off x="10773728" y="5316498"/>
            <a:ext cx="2384822" cy="29801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7"/>
              </a:lnSpc>
              <a:buNone/>
            </a:pPr>
            <a:r>
              <a:rPr lang="en-US" sz="1878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Interaksi Pengguna</a:t>
            </a:r>
            <a:endParaRPr lang="en-US" sz="1878" dirty="0"/>
          </a:p>
        </p:txBody>
      </p:sp>
      <p:sp>
        <p:nvSpPr>
          <p:cNvPr id="22" name="Text 17"/>
          <p:cNvSpPr/>
          <p:nvPr/>
        </p:nvSpPr>
        <p:spPr>
          <a:xfrm>
            <a:off x="10773728" y="5728930"/>
            <a:ext cx="3188970" cy="12206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04"/>
              </a:lnSpc>
              <a:buNone/>
            </a:pPr>
            <a:r>
              <a:rPr lang="en-US" sz="1502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CSS dapat digunakan untuk menambahkan animasi dan efek visual untuk meningkatkan pengalaman pengguna.</a:t>
            </a:r>
            <a:endParaRPr lang="en-US" sz="1502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1BEA757-1F3D-434E-AB34-54DEB5BBD45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CB531C2-BE81-4364-856E-24E0053579F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004060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Integrasi PHP dan MySQL untuk Pengembangan Aplikasi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Database MySQL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Mempelajari cara membuat tabel database untuk menyimpan data aplikasi, seperti informasi pengguna, produk, atau konten.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3988594"/>
            <a:ext cx="3554968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PHP untuk Akses Database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PHP memungkinkan Anda untuk membuat </a:t>
            </a:r>
            <a:r>
              <a:rPr lang="en-US" sz="178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koneksi</a:t>
            </a: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ke database MySQL, menjalankan kueri SQL, dan mengelola data secara efektif.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3988594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Manipulasi Data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569738"/>
            <a:ext cx="3978116" cy="14516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Mempelajari cara menambahkan, membaca, memperbarui, dan menghapus data dari tabel database menggunakan PHP.</a:t>
            </a:r>
            <a:endParaRPr lang="en-US" sz="178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B85FF2-F1B4-4650-8C6B-06B9C170F2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520966" y="112753"/>
            <a:ext cx="1241415" cy="1227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3BB58B-BC19-4B01-B3FA-517EA402ECD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15008" y="263340"/>
            <a:ext cx="2806714" cy="10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64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74859" y="734309"/>
            <a:ext cx="130428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Pengenalan CRUD dan Database</a:t>
            </a:r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189F7C24-7581-4957-BB62-EDB7E53BC4BF}"/>
              </a:ext>
            </a:extLst>
          </p:cNvPr>
          <p:cNvSpPr/>
          <p:nvPr/>
        </p:nvSpPr>
        <p:spPr>
          <a:xfrm>
            <a:off x="755929" y="183261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adalah singkatan dari Create, Read, Update, dan Delete, empat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dasar yang menjadi tulang punggung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setiap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aplikasi berbasis data. Operasi ini memungkinkan kita untuk memanipulasi data yang tersimpan dalam database.</a:t>
            </a:r>
            <a:endParaRPr lang="en-US" sz="1750" dirty="0"/>
          </a:p>
        </p:txBody>
      </p:sp>
      <p:sp>
        <p:nvSpPr>
          <p:cNvPr id="12" name="Text 2">
            <a:extLst>
              <a:ext uri="{FF2B5EF4-FFF2-40B4-BE49-F238E27FC236}">
                <a16:creationId xmlns:a16="http://schemas.microsoft.com/office/drawing/2014/main" id="{F3BDB006-DDFA-47E1-A06A-36CCE055088B}"/>
              </a:ext>
            </a:extLst>
          </p:cNvPr>
          <p:cNvSpPr/>
          <p:nvPr/>
        </p:nvSpPr>
        <p:spPr>
          <a:xfrm>
            <a:off x="755929" y="3488293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Dalam contoh ini, kita akan menggunakan tabel sederhana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bernama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Roboto" pitchFamily="34" charset="-122"/>
                <a:cs typeface="Roboto" pitchFamily="34" charset="-120"/>
              </a:rPr>
              <a:t>penduduk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kolom-kolom berikut:</a:t>
            </a:r>
            <a:endParaRPr lang="en-US" sz="1750" dirty="0"/>
          </a:p>
        </p:txBody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E4A0FFBD-1FA8-4BF7-BD8A-990EBD8D9681}"/>
              </a:ext>
            </a:extLst>
          </p:cNvPr>
          <p:cNvSpPr/>
          <p:nvPr/>
        </p:nvSpPr>
        <p:spPr>
          <a:xfrm>
            <a:off x="755929" y="44257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 unik siswa (Primary Key, Auto Increment)</a:t>
            </a:r>
            <a:endParaRPr lang="en-US" sz="1750" dirty="0"/>
          </a:p>
        </p:txBody>
      </p:sp>
      <p:sp>
        <p:nvSpPr>
          <p:cNvPr id="14" name="Text 4">
            <a:extLst>
              <a:ext uri="{FF2B5EF4-FFF2-40B4-BE49-F238E27FC236}">
                <a16:creationId xmlns:a16="http://schemas.microsoft.com/office/drawing/2014/main" id="{E1DDF1F1-CFAA-4822-9160-B401D9C15FF0}"/>
              </a:ext>
            </a:extLst>
          </p:cNvPr>
          <p:cNvSpPr/>
          <p:nvPr/>
        </p:nvSpPr>
        <p:spPr>
          <a:xfrm>
            <a:off x="755929" y="4875610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nik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nik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penduduk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penduduk</a:t>
            </a:r>
            <a:endParaRPr lang="en-US" sz="175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FB09A9FA-49EE-493A-814B-C1ABCDB19593}"/>
              </a:ext>
            </a:extLst>
          </p:cNvPr>
          <p:cNvSpPr/>
          <p:nvPr/>
        </p:nvSpPr>
        <p:spPr>
          <a:xfrm>
            <a:off x="755929" y="5325428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nama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nama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lengkap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penduduk</a:t>
            </a:r>
            <a:endParaRPr lang="en-US" sz="1750" dirty="0"/>
          </a:p>
        </p:txBody>
      </p:sp>
      <p:sp>
        <p:nvSpPr>
          <p:cNvPr id="16" name="Text 6">
            <a:extLst>
              <a:ext uri="{FF2B5EF4-FFF2-40B4-BE49-F238E27FC236}">
                <a16:creationId xmlns:a16="http://schemas.microsoft.com/office/drawing/2014/main" id="{A0C7527E-7D29-4C00-A1B2-C384A595C896}"/>
              </a:ext>
            </a:extLst>
          </p:cNvPr>
          <p:cNvSpPr/>
          <p:nvPr/>
        </p:nvSpPr>
        <p:spPr>
          <a:xfrm>
            <a:off x="755929" y="5775246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alamat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alamat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rumah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penduduk</a:t>
            </a:r>
            <a:endParaRPr lang="en-US" sz="1750" dirty="0"/>
          </a:p>
        </p:txBody>
      </p:sp>
      <p:sp>
        <p:nvSpPr>
          <p:cNvPr id="17" name="Text 7">
            <a:extLst>
              <a:ext uri="{FF2B5EF4-FFF2-40B4-BE49-F238E27FC236}">
                <a16:creationId xmlns:a16="http://schemas.microsoft.com/office/drawing/2014/main" id="{5E3BA8E8-F1F1-4991-9237-62311965453A}"/>
              </a:ext>
            </a:extLst>
          </p:cNvPr>
          <p:cNvSpPr/>
          <p:nvPr/>
        </p:nvSpPr>
        <p:spPr>
          <a:xfrm>
            <a:off x="755929" y="6225064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rt_rw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rt dan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rw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data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penduduk</a:t>
            </a:r>
            <a:endParaRPr lang="en-US" sz="1750" dirty="0"/>
          </a:p>
        </p:txBody>
      </p:sp>
      <p:sp>
        <p:nvSpPr>
          <p:cNvPr id="18" name="Text 8">
            <a:extLst>
              <a:ext uri="{FF2B5EF4-FFF2-40B4-BE49-F238E27FC236}">
                <a16:creationId xmlns:a16="http://schemas.microsoft.com/office/drawing/2014/main" id="{EB6B83A5-600A-4C25-BADA-95443E851809}"/>
              </a:ext>
            </a:extLst>
          </p:cNvPr>
          <p:cNvSpPr/>
          <p:nvPr/>
        </p:nvSpPr>
        <p:spPr>
          <a:xfrm>
            <a:off x="7561660" y="1832610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membuat database dan </a:t>
            </a:r>
            <a:r>
              <a:rPr lang="en-US" sz="1750" dirty="0" err="1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tabel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penduduk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kita akan menggunakan perintah SQL berikut:</a:t>
            </a:r>
            <a:endParaRPr lang="en-US" sz="1750" dirty="0"/>
          </a:p>
        </p:txBody>
      </p:sp>
      <p:sp>
        <p:nvSpPr>
          <p:cNvPr id="19" name="Shape 9">
            <a:extLst>
              <a:ext uri="{FF2B5EF4-FFF2-40B4-BE49-F238E27FC236}">
                <a16:creationId xmlns:a16="http://schemas.microsoft.com/office/drawing/2014/main" id="{CD2584C2-BB98-4306-8AC6-B1655C99A004}"/>
              </a:ext>
            </a:extLst>
          </p:cNvPr>
          <p:cNvSpPr/>
          <p:nvPr/>
        </p:nvSpPr>
        <p:spPr>
          <a:xfrm>
            <a:off x="7561660" y="2821186"/>
            <a:ext cx="6244709" cy="2880360"/>
          </a:xfrm>
          <a:prstGeom prst="roundRect">
            <a:avLst>
              <a:gd name="adj" fmla="val 1181"/>
            </a:avLst>
          </a:prstGeom>
          <a:solidFill>
            <a:srgbClr val="D7DFF4"/>
          </a:solidFill>
          <a:ln/>
        </p:spPr>
      </p:sp>
      <p:sp>
        <p:nvSpPr>
          <p:cNvPr id="20" name="Shape 10">
            <a:extLst>
              <a:ext uri="{FF2B5EF4-FFF2-40B4-BE49-F238E27FC236}">
                <a16:creationId xmlns:a16="http://schemas.microsoft.com/office/drawing/2014/main" id="{77D0336F-6ED2-4767-A648-650675F7691F}"/>
              </a:ext>
            </a:extLst>
          </p:cNvPr>
          <p:cNvSpPr/>
          <p:nvPr/>
        </p:nvSpPr>
        <p:spPr>
          <a:xfrm>
            <a:off x="7550349" y="2821186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D7DFF4"/>
          </a:solidFill>
          <a:ln/>
        </p:spPr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E7C8291C-A03D-4557-81CA-22550DC26B38}"/>
              </a:ext>
            </a:extLst>
          </p:cNvPr>
          <p:cNvSpPr/>
          <p:nvPr/>
        </p:nvSpPr>
        <p:spPr>
          <a:xfrm>
            <a:off x="7777163" y="2991207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penduduk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(  id INT AUTO_INCREMENT PRIMARY KEY, 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nik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VARCHAR(191), 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nama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VARCHAR(191), 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alamat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text, </a:t>
            </a:r>
            <a:r>
              <a:rPr lang="en-US" sz="1750" dirty="0" err="1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rt_rw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VARCHAR(30));</a:t>
            </a:r>
            <a:endParaRPr lang="en-US" sz="1750" dirty="0"/>
          </a:p>
        </p:txBody>
      </p:sp>
      <p:sp>
        <p:nvSpPr>
          <p:cNvPr id="22" name="Text 12">
            <a:extLst>
              <a:ext uri="{FF2B5EF4-FFF2-40B4-BE49-F238E27FC236}">
                <a16:creationId xmlns:a16="http://schemas.microsoft.com/office/drawing/2014/main" id="{5AB3ECB2-C538-4B00-B445-749D0DDAECCD}"/>
              </a:ext>
            </a:extLst>
          </p:cNvPr>
          <p:cNvSpPr/>
          <p:nvPr/>
        </p:nvSpPr>
        <p:spPr>
          <a:xfrm>
            <a:off x="7561660" y="595669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Pastikan database Anda sudah dibuat sebelum menjalankan perintah ini. Nama database dapat disesuaikan dengan kebutuhan Anda.</a:t>
            </a:r>
            <a:endParaRPr lang="en-US" sz="17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03A73C1-1571-4F64-B927-E370F3F40A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12318" y="112753"/>
            <a:ext cx="1241415" cy="12277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E9A5C8-0297-4303-93DA-FE7FB20814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06360" y="263340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1058" y="1508879"/>
            <a:ext cx="4932164" cy="52117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99090" y="788075"/>
            <a:ext cx="7768979" cy="1385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55"/>
              </a:lnSpc>
              <a:buNone/>
            </a:pPr>
            <a:r>
              <a:rPr lang="en-US" sz="4364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Implementasi Fitur-Fitur CRUD pada php </a:t>
            </a:r>
            <a:r>
              <a:rPr lang="en-US" sz="4364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berbasis</a:t>
            </a:r>
            <a:r>
              <a:rPr lang="en-US" sz="4364" b="1" dirty="0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4364" b="1" dirty="0" err="1">
                <a:solidFill>
                  <a:srgbClr val="231971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boostrap</a:t>
            </a:r>
            <a:endParaRPr lang="en-US" sz="4364" dirty="0"/>
          </a:p>
        </p:txBody>
      </p:sp>
      <p:sp>
        <p:nvSpPr>
          <p:cNvPr id="7" name="Shape 2"/>
          <p:cNvSpPr/>
          <p:nvPr/>
        </p:nvSpPr>
        <p:spPr>
          <a:xfrm>
            <a:off x="775930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005245" y="2735342"/>
            <a:ext cx="2837378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</a:rPr>
              <a:t>Membuat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</a:rPr>
              <a:t> </a:t>
            </a: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</a:rPr>
              <a:t>koneksi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</a:rPr>
              <a:t> database</a:t>
            </a:r>
            <a:endParaRPr lang="en-US" sz="2182" dirty="0"/>
          </a:p>
        </p:txBody>
      </p:sp>
      <p:sp>
        <p:nvSpPr>
          <p:cNvPr id="9" name="Text 4"/>
          <p:cNvSpPr/>
          <p:nvPr/>
        </p:nvSpPr>
        <p:spPr>
          <a:xfrm>
            <a:off x="1005245" y="3214807"/>
            <a:ext cx="3226594" cy="1418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Mengintegrasikan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koneksi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database agar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fitur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crud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dapat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terkonesi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dengan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database yang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kita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inginkan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46" dirty="0"/>
          </a:p>
        </p:txBody>
      </p:sp>
      <p:sp>
        <p:nvSpPr>
          <p:cNvPr id="10" name="Shape 5"/>
          <p:cNvSpPr/>
          <p:nvPr/>
        </p:nvSpPr>
        <p:spPr>
          <a:xfrm>
            <a:off x="4682847" y="2506028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4912162" y="2735342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Menampilkan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data</a:t>
            </a:r>
            <a:endParaRPr lang="en-US" sz="2182" dirty="0"/>
          </a:p>
        </p:txBody>
      </p:sp>
      <p:sp>
        <p:nvSpPr>
          <p:cNvPr id="12" name="Text 7"/>
          <p:cNvSpPr/>
          <p:nvPr/>
        </p:nvSpPr>
        <p:spPr>
          <a:xfrm>
            <a:off x="4912162" y="3079458"/>
            <a:ext cx="3226594" cy="1418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Membuat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tampilan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data,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biasanya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menampilkan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CRUD di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tampilkan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di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halam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utama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yaitu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index.php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46" dirty="0"/>
          </a:p>
        </p:txBody>
      </p:sp>
      <p:sp>
        <p:nvSpPr>
          <p:cNvPr id="13" name="Shape 8"/>
          <p:cNvSpPr/>
          <p:nvPr/>
        </p:nvSpPr>
        <p:spPr>
          <a:xfrm>
            <a:off x="775930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1005245" y="5313878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Membuat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form</a:t>
            </a:r>
            <a:endParaRPr lang="en-US" sz="2182" dirty="0"/>
          </a:p>
        </p:txBody>
      </p:sp>
      <p:sp>
        <p:nvSpPr>
          <p:cNvPr id="15" name="Text 10"/>
          <p:cNvSpPr/>
          <p:nvPr/>
        </p:nvSpPr>
        <p:spPr>
          <a:xfrm>
            <a:off x="1005245" y="5793343"/>
            <a:ext cx="3226594" cy="1418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File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berisi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formulir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memasukkan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baru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atau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edit data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berdasrkan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 yang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unik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746" dirty="0"/>
          </a:p>
        </p:txBody>
      </p:sp>
      <p:sp>
        <p:nvSpPr>
          <p:cNvPr id="16" name="Shape 11"/>
          <p:cNvSpPr/>
          <p:nvPr/>
        </p:nvSpPr>
        <p:spPr>
          <a:xfrm>
            <a:off x="4682847" y="5084564"/>
            <a:ext cx="3685223" cy="2356842"/>
          </a:xfrm>
          <a:prstGeom prst="roundRect">
            <a:avLst>
              <a:gd name="adj" fmla="val 3951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4912162" y="5313878"/>
            <a:ext cx="277118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28"/>
              </a:lnSpc>
              <a:buNone/>
            </a:pP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Membuat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</a:t>
            </a:r>
            <a:r>
              <a:rPr lang="en-US" sz="2182" b="1" dirty="0" err="1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pemrosesan</a:t>
            </a:r>
            <a:r>
              <a:rPr lang="en-US" sz="2182" b="1" dirty="0">
                <a:solidFill>
                  <a:srgbClr val="2A2742"/>
                </a:solidFill>
                <a:latin typeface="Outfit" pitchFamily="34" charset="0"/>
                <a:ea typeface="Outfit" pitchFamily="34" charset="-122"/>
                <a:cs typeface="Outfit" pitchFamily="34" charset="-120"/>
              </a:rPr>
              <a:t> data </a:t>
            </a:r>
            <a:endParaRPr lang="en-US" sz="2182" dirty="0"/>
          </a:p>
        </p:txBody>
      </p:sp>
      <p:sp>
        <p:nvSpPr>
          <p:cNvPr id="18" name="Text 13"/>
          <p:cNvSpPr/>
          <p:nvPr/>
        </p:nvSpPr>
        <p:spPr>
          <a:xfrm>
            <a:off x="4912162" y="5793343"/>
            <a:ext cx="3226594" cy="14187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3"/>
              </a:lnSpc>
              <a:buNone/>
            </a:pP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File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bisanya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berisi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logika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PHP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untuk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menyimpan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data,update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dan </a:t>
            </a:r>
            <a:r>
              <a:rPr lang="en-US" sz="1746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hapus</a:t>
            </a:r>
            <a:r>
              <a:rPr lang="en-US" sz="1746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data di database</a:t>
            </a:r>
            <a:endParaRPr lang="en-US" sz="1746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36BFDA2-5A87-4980-A13D-0B2E6853D9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894679" y="98312"/>
            <a:ext cx="1241415" cy="12277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E66277-2326-41F4-BF87-97F62B9009E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888721" y="248899"/>
            <a:ext cx="2806714" cy="10771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1996</TotalTime>
  <Words>1764</Words>
  <Application>Microsoft Office PowerPoint</Application>
  <PresentationFormat>Custom</PresentationFormat>
  <Paragraphs>167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Arimo</vt:lpstr>
      <vt:lpstr>Calibri</vt:lpstr>
      <vt:lpstr>Consolas</vt:lpstr>
      <vt:lpstr>Outfit</vt:lpstr>
      <vt:lpstr>Roboto</vt:lpstr>
      <vt:lpstr>Roboto Slab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Mardi yanto</cp:lastModifiedBy>
  <cp:revision>11</cp:revision>
  <dcterms:created xsi:type="dcterms:W3CDTF">2024-08-19T01:03:35Z</dcterms:created>
  <dcterms:modified xsi:type="dcterms:W3CDTF">2025-07-09T23:35:51Z</dcterms:modified>
</cp:coreProperties>
</file>